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801600" cy="9601200" type="A3"/>
  <p:notesSz cx="6858000" cy="9144000"/>
  <p:defaultTextStyle>
    <a:defPPr>
      <a:defRPr lang="ko-KR"/>
    </a:defPPr>
    <a:lvl1pPr marL="0" algn="l" defTabSz="1221913" rtl="0" eaLnBrk="1" latinLnBrk="1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1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1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1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1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1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1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1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1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6A6C"/>
    <a:srgbClr val="5483A8"/>
    <a:srgbClr val="D9E6EE"/>
    <a:srgbClr val="FFFFFF"/>
    <a:srgbClr val="B5A4A6"/>
    <a:srgbClr val="6685A4"/>
    <a:srgbClr val="78A5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5C12-6F01-4B5F-B0FA-3CCC0650B2F6}" type="datetimeFigureOut">
              <a:rPr lang="ko-KR" altLang="en-US" smtClean="0"/>
              <a:t>2020-04-06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A4C8-4540-447E-8CE5-2EF85BCBF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37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5C12-6F01-4B5F-B0FA-3CCC0650B2F6}" type="datetimeFigureOut">
              <a:rPr lang="ko-KR" altLang="en-US" smtClean="0"/>
              <a:t>2020-04-06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A4C8-4540-447E-8CE5-2EF85BCBF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169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5C12-6F01-4B5F-B0FA-3CCC0650B2F6}" type="datetimeFigureOut">
              <a:rPr lang="ko-KR" altLang="en-US" smtClean="0"/>
              <a:t>2020-04-06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A4C8-4540-447E-8CE5-2EF85BCBF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720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5C12-6F01-4B5F-B0FA-3CCC0650B2F6}" type="datetimeFigureOut">
              <a:rPr lang="ko-KR" altLang="en-US" smtClean="0"/>
              <a:t>2020-04-06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A4C8-4540-447E-8CE5-2EF85BCBF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041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5C12-6F01-4B5F-B0FA-3CCC0650B2F6}" type="datetimeFigureOut">
              <a:rPr lang="ko-KR" altLang="en-US" smtClean="0"/>
              <a:t>2020-04-06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A4C8-4540-447E-8CE5-2EF85BCBF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872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5C12-6F01-4B5F-B0FA-3CCC0650B2F6}" type="datetimeFigureOut">
              <a:rPr lang="ko-KR" altLang="en-US" smtClean="0"/>
              <a:t>2020-04-06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A4C8-4540-447E-8CE5-2EF85BCBF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3045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5C12-6F01-4B5F-B0FA-3CCC0650B2F6}" type="datetimeFigureOut">
              <a:rPr lang="ko-KR" altLang="en-US" smtClean="0"/>
              <a:t>2020-04-06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A4C8-4540-447E-8CE5-2EF85BCBF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255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5C12-6F01-4B5F-B0FA-3CCC0650B2F6}" type="datetimeFigureOut">
              <a:rPr lang="ko-KR" altLang="en-US" smtClean="0"/>
              <a:t>2020-04-06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A4C8-4540-447E-8CE5-2EF85BCBF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135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5C12-6F01-4B5F-B0FA-3CCC0650B2F6}" type="datetimeFigureOut">
              <a:rPr lang="ko-KR" altLang="en-US" smtClean="0"/>
              <a:t>2020-04-06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A4C8-4540-447E-8CE5-2EF85BCBF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751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5C12-6F01-4B5F-B0FA-3CCC0650B2F6}" type="datetimeFigureOut">
              <a:rPr lang="ko-KR" altLang="en-US" smtClean="0"/>
              <a:t>2020-04-06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A4C8-4540-447E-8CE5-2EF85BCBF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55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5C12-6F01-4B5F-B0FA-3CCC0650B2F6}" type="datetimeFigureOut">
              <a:rPr lang="ko-KR" altLang="en-US" smtClean="0"/>
              <a:t>2020-04-06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8A4C8-4540-447E-8CE5-2EF85BCBF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98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75C12-6F01-4B5F-B0FA-3CCC0650B2F6}" type="datetimeFigureOut">
              <a:rPr lang="ko-KR" altLang="en-US" smtClean="0"/>
              <a:t>2020-04-06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8A4C8-4540-447E-8CE5-2EF85BCBFE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441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1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1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911282"/>
              </p:ext>
            </p:extLst>
          </p:nvPr>
        </p:nvGraphicFramePr>
        <p:xfrm>
          <a:off x="770190" y="839585"/>
          <a:ext cx="10764560" cy="7376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587">
                  <a:extLst>
                    <a:ext uri="{9D8B030D-6E8A-4147-A177-3AD203B41FA5}">
                      <a16:colId xmlns:a16="http://schemas.microsoft.com/office/drawing/2014/main" val="3582954318"/>
                    </a:ext>
                  </a:extLst>
                </a:gridCol>
                <a:gridCol w="3009418">
                  <a:extLst>
                    <a:ext uri="{9D8B030D-6E8A-4147-A177-3AD203B41FA5}">
                      <a16:colId xmlns:a16="http://schemas.microsoft.com/office/drawing/2014/main" val="2333492476"/>
                    </a:ext>
                  </a:extLst>
                </a:gridCol>
                <a:gridCol w="1597306">
                  <a:extLst>
                    <a:ext uri="{9D8B030D-6E8A-4147-A177-3AD203B41FA5}">
                      <a16:colId xmlns:a16="http://schemas.microsoft.com/office/drawing/2014/main" val="2155577908"/>
                    </a:ext>
                  </a:extLst>
                </a:gridCol>
                <a:gridCol w="1377388">
                  <a:extLst>
                    <a:ext uri="{9D8B030D-6E8A-4147-A177-3AD203B41FA5}">
                      <a16:colId xmlns:a16="http://schemas.microsoft.com/office/drawing/2014/main" val="3371881484"/>
                    </a:ext>
                  </a:extLst>
                </a:gridCol>
                <a:gridCol w="1423686">
                  <a:extLst>
                    <a:ext uri="{9D8B030D-6E8A-4147-A177-3AD203B41FA5}">
                      <a16:colId xmlns:a16="http://schemas.microsoft.com/office/drawing/2014/main" val="3205991897"/>
                    </a:ext>
                  </a:extLst>
                </a:gridCol>
                <a:gridCol w="1250066">
                  <a:extLst>
                    <a:ext uri="{9D8B030D-6E8A-4147-A177-3AD203B41FA5}">
                      <a16:colId xmlns:a16="http://schemas.microsoft.com/office/drawing/2014/main" val="3966087447"/>
                    </a:ext>
                  </a:extLst>
                </a:gridCol>
                <a:gridCol w="1129109">
                  <a:extLst>
                    <a:ext uri="{9D8B030D-6E8A-4147-A177-3AD203B41FA5}">
                      <a16:colId xmlns:a16="http://schemas.microsoft.com/office/drawing/2014/main" val="2025017542"/>
                    </a:ext>
                  </a:extLst>
                </a:gridCol>
              </a:tblGrid>
              <a:tr h="252891">
                <a:tc rowSpan="3" gridSpan="2">
                  <a:txBody>
                    <a:bodyPr/>
                    <a:lstStyle/>
                    <a:p>
                      <a:pPr algn="ctr"/>
                      <a:r>
                        <a:rPr lang="ko-KR" alt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구분</a:t>
                      </a:r>
                      <a:endParaRPr lang="ko-KR" altLang="en-US" sz="1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solidFill>
                            <a:srgbClr val="5483A8"/>
                          </a:solidFill>
                        </a:rPr>
                        <a:t>사업참가사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842185"/>
                  </a:ext>
                </a:extLst>
              </a:tr>
              <a:tr h="252891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solidFill>
                            <a:srgbClr val="5483A8"/>
                          </a:solidFill>
                        </a:rPr>
                        <a:t>정규참가사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협력단체</a:t>
                      </a:r>
                      <a:endParaRPr lang="ko-KR" altLang="en-US" sz="1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5483A8"/>
                          </a:solidFill>
                        </a:rPr>
                        <a:t>특별위원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373741"/>
                  </a:ext>
                </a:extLst>
              </a:tr>
              <a:tr h="252891">
                <a:tc gridSpan="2" vMerge="1">
                  <a:txBody>
                    <a:bodyPr/>
                    <a:lstStyle/>
                    <a:p>
                      <a:pPr algn="ctr"/>
                      <a:endParaRPr lang="ko-KR" altLang="en-US" sz="11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5483A8"/>
                          </a:solidFill>
                        </a:rPr>
                        <a:t>정회원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5483A8"/>
                          </a:solidFill>
                        </a:rPr>
                        <a:t>준회원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solidFill>
                            <a:srgbClr val="5483A8"/>
                          </a:solidFill>
                        </a:rPr>
                        <a:t>참관사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239208"/>
                  </a:ext>
                </a:extLst>
              </a:tr>
              <a:tr h="501016"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사업참가비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(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분담금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) </a:t>
                      </a:r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납부여부</a:t>
                      </a: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필수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필수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필수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면제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면제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871069"/>
                  </a:ext>
                </a:extLst>
              </a:tr>
              <a:tr h="501016">
                <a:tc rowSpan="3"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위원회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(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명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)</a:t>
                      </a: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ITS </a:t>
                      </a:r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표준총회</a:t>
                      </a: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위원</a:t>
                      </a:r>
                      <a:r>
                        <a:rPr lang="en-US" altLang="ko-KR" sz="1400" b="1" baseline="0" dirty="0" smtClean="0">
                          <a:solidFill>
                            <a:srgbClr val="726A6C"/>
                          </a:solidFill>
                        </a:rPr>
                        <a:t> 1</a:t>
                      </a:r>
                      <a:r>
                        <a:rPr lang="ko-KR" altLang="en-US" sz="1400" b="1" baseline="0" dirty="0" smtClean="0">
                          <a:solidFill>
                            <a:srgbClr val="726A6C"/>
                          </a:solidFill>
                        </a:rPr>
                        <a:t>명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위원 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1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명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94070"/>
                  </a:ext>
                </a:extLst>
              </a:tr>
              <a:tr h="501016">
                <a:tc vMerge="1"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기술위원회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위원 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1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명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위원 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1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명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위원 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1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명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907341"/>
                  </a:ext>
                </a:extLst>
              </a:tr>
              <a:tr h="501016">
                <a:tc vMerge="1"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실무팀</a:t>
                      </a: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신청자 수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신청자 수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신청자 수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신청자 수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위원 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1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명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106981"/>
                  </a:ext>
                </a:extLst>
              </a:tr>
              <a:tr h="501016">
                <a:tc rowSpan="3"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의결권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(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표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)</a:t>
                      </a: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ITS </a:t>
                      </a:r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표준총회</a:t>
                      </a: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납부한 분담금</a:t>
                      </a:r>
                      <a:endParaRPr lang="en-US" altLang="ko-KR" sz="1400" b="1" dirty="0" smtClean="0">
                        <a:solidFill>
                          <a:srgbClr val="726A6C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구좌수와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 동일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1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표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162827"/>
                  </a:ext>
                </a:extLst>
              </a:tr>
              <a:tr h="501016">
                <a:tc vMerge="1"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기술위원회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1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표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1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표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082920"/>
                  </a:ext>
                </a:extLst>
              </a:tr>
              <a:tr h="501016">
                <a:tc vMerge="1"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실무팀</a:t>
                      </a: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※ ITS </a:t>
                      </a:r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표준총회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 운영규정 제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28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조에 따름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788373"/>
                  </a:ext>
                </a:extLst>
              </a:tr>
              <a:tr h="501016"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의견수렴</a:t>
                      </a: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통보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765205"/>
                  </a:ext>
                </a:extLst>
              </a:tr>
              <a:tr h="501016">
                <a:tc rowSpan="4"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자료보급</a:t>
                      </a: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표준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무료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(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온라인 배포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)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641377"/>
                  </a:ext>
                </a:extLst>
              </a:tr>
              <a:tr h="501016">
                <a:tc vMerge="1">
                  <a:txBody>
                    <a:bodyPr/>
                    <a:lstStyle/>
                    <a:p>
                      <a:pPr algn="ctr"/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위원회 활동자료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참여위원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 대상 배포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2586"/>
                  </a:ext>
                </a:extLst>
              </a:tr>
              <a:tr h="501016">
                <a:tc vMerge="1">
                  <a:txBody>
                    <a:bodyPr/>
                    <a:lstStyle/>
                    <a:p>
                      <a:pPr algn="ctr"/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정기간행물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무료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(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구좌 수에 따라 부수 조정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)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701935"/>
                  </a:ext>
                </a:extLst>
              </a:tr>
              <a:tr h="501016">
                <a:tc vMerge="1"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비정기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 간행물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, </a:t>
                      </a:r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번역출판물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 및 기타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무료 또는 유료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(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할인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)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10979"/>
                  </a:ext>
                </a:extLst>
              </a:tr>
              <a:tr h="501016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기타</a:t>
                      </a: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유료행사</a:t>
                      </a:r>
                      <a:endParaRPr lang="ko-KR" altLang="en-US" sz="1400" b="1" dirty="0" smtClean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할인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993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88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408864"/>
              </p:ext>
            </p:extLst>
          </p:nvPr>
        </p:nvGraphicFramePr>
        <p:xfrm>
          <a:off x="747041" y="4987852"/>
          <a:ext cx="10764559" cy="1075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135">
                  <a:extLst>
                    <a:ext uri="{9D8B030D-6E8A-4147-A177-3AD203B41FA5}">
                      <a16:colId xmlns:a16="http://schemas.microsoft.com/office/drawing/2014/main" val="3582954318"/>
                    </a:ext>
                  </a:extLst>
                </a:gridCol>
                <a:gridCol w="3778085">
                  <a:extLst>
                    <a:ext uri="{9D8B030D-6E8A-4147-A177-3AD203B41FA5}">
                      <a16:colId xmlns:a16="http://schemas.microsoft.com/office/drawing/2014/main" val="2155577908"/>
                    </a:ext>
                  </a:extLst>
                </a:gridCol>
                <a:gridCol w="1496273">
                  <a:extLst>
                    <a:ext uri="{9D8B030D-6E8A-4147-A177-3AD203B41FA5}">
                      <a16:colId xmlns:a16="http://schemas.microsoft.com/office/drawing/2014/main" val="2998070234"/>
                    </a:ext>
                  </a:extLst>
                </a:gridCol>
                <a:gridCol w="3891066">
                  <a:extLst>
                    <a:ext uri="{9D8B030D-6E8A-4147-A177-3AD203B41FA5}">
                      <a16:colId xmlns:a16="http://schemas.microsoft.com/office/drawing/2014/main" val="125772559"/>
                    </a:ext>
                  </a:extLst>
                </a:gridCol>
              </a:tblGrid>
              <a:tr h="35861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b="1" dirty="0" smtClean="0">
                          <a:solidFill>
                            <a:srgbClr val="5483A8"/>
                          </a:solidFill>
                        </a:rPr>
                        <a:t>부서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 </a:t>
                      </a:r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표준기획팀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5483A8"/>
                          </a:solidFill>
                        </a:rPr>
                        <a:t>이름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 </a:t>
                      </a:r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이홍범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 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대리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10979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b="1" dirty="0" smtClean="0">
                          <a:solidFill>
                            <a:srgbClr val="5483A8"/>
                          </a:solidFill>
                        </a:rPr>
                        <a:t>전화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 031-478-0453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5483A8"/>
                          </a:solidFill>
                        </a:rPr>
                        <a:t>팩스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 031-502-0547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054128"/>
                  </a:ext>
                </a:extLst>
              </a:tr>
              <a:tr h="35861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b="1" dirty="0" smtClean="0">
                          <a:solidFill>
                            <a:srgbClr val="5483A8"/>
                          </a:solidFill>
                        </a:rPr>
                        <a:t>이메일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 itsstandard@itskorea.kr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384610"/>
                  </a:ext>
                </a:extLst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269655"/>
              </p:ext>
            </p:extLst>
          </p:nvPr>
        </p:nvGraphicFramePr>
        <p:xfrm>
          <a:off x="747041" y="930254"/>
          <a:ext cx="10764559" cy="2745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135">
                  <a:extLst>
                    <a:ext uri="{9D8B030D-6E8A-4147-A177-3AD203B41FA5}">
                      <a16:colId xmlns:a16="http://schemas.microsoft.com/office/drawing/2014/main" val="3582954318"/>
                    </a:ext>
                  </a:extLst>
                </a:gridCol>
                <a:gridCol w="1854357">
                  <a:extLst>
                    <a:ext uri="{9D8B030D-6E8A-4147-A177-3AD203B41FA5}">
                      <a16:colId xmlns:a16="http://schemas.microsoft.com/office/drawing/2014/main" val="2155577908"/>
                    </a:ext>
                  </a:extLst>
                </a:gridCol>
                <a:gridCol w="1854356">
                  <a:extLst>
                    <a:ext uri="{9D8B030D-6E8A-4147-A177-3AD203B41FA5}">
                      <a16:colId xmlns:a16="http://schemas.microsoft.com/office/drawing/2014/main" val="1503408410"/>
                    </a:ext>
                  </a:extLst>
                </a:gridCol>
                <a:gridCol w="1854357">
                  <a:extLst>
                    <a:ext uri="{9D8B030D-6E8A-4147-A177-3AD203B41FA5}">
                      <a16:colId xmlns:a16="http://schemas.microsoft.com/office/drawing/2014/main" val="878862580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998070234"/>
                    </a:ext>
                  </a:extLst>
                </a:gridCol>
                <a:gridCol w="1830704">
                  <a:extLst>
                    <a:ext uri="{9D8B030D-6E8A-4147-A177-3AD203B41FA5}">
                      <a16:colId xmlns:a16="http://schemas.microsoft.com/office/drawing/2014/main" val="125772559"/>
                    </a:ext>
                  </a:extLst>
                </a:gridCol>
              </a:tblGrid>
              <a:tr h="301308"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구분</a:t>
                      </a:r>
                      <a:endParaRPr lang="ko-KR" altLang="en-US" sz="1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5483A8"/>
                          </a:solidFill>
                        </a:rPr>
                        <a:t>정회원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준회원</a:t>
                      </a:r>
                      <a:endParaRPr lang="ko-KR" altLang="en-US" sz="1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solidFill>
                            <a:srgbClr val="5483A8"/>
                          </a:solidFill>
                        </a:rPr>
                        <a:t>참관사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842185"/>
                  </a:ext>
                </a:extLst>
              </a:tr>
              <a:tr h="301308">
                <a:tc vMerge="1">
                  <a:txBody>
                    <a:bodyPr/>
                    <a:lstStyle/>
                    <a:p>
                      <a:pPr algn="ctr"/>
                      <a:endParaRPr lang="ko-KR" altLang="en-US" sz="11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5483A8"/>
                          </a:solidFill>
                        </a:rPr>
                        <a:t>1</a:t>
                      </a:r>
                      <a:r>
                        <a:rPr lang="ko-KR" altLang="en-US" sz="1400" b="1" dirty="0" smtClean="0">
                          <a:solidFill>
                            <a:srgbClr val="5483A8"/>
                          </a:solidFill>
                        </a:rPr>
                        <a:t>등급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5483A8"/>
                          </a:solidFill>
                        </a:rPr>
                        <a:t>2</a:t>
                      </a:r>
                      <a:r>
                        <a:rPr lang="ko-KR" altLang="en-US" sz="1400" b="1" dirty="0" smtClean="0">
                          <a:solidFill>
                            <a:srgbClr val="5483A8"/>
                          </a:solidFill>
                        </a:rPr>
                        <a:t>등급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5483A8"/>
                          </a:solidFill>
                        </a:rPr>
                        <a:t>3</a:t>
                      </a:r>
                      <a:r>
                        <a:rPr lang="ko-KR" altLang="en-US" sz="1400" b="1" dirty="0" smtClean="0">
                          <a:solidFill>
                            <a:srgbClr val="5483A8"/>
                          </a:solidFill>
                        </a:rPr>
                        <a:t>등급</a:t>
                      </a:r>
                      <a:endParaRPr lang="ko-KR" altLang="en-US" sz="1400" b="1" dirty="0">
                        <a:solidFill>
                          <a:srgbClr val="5483A8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6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1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239208"/>
                  </a:ext>
                </a:extLst>
              </a:tr>
              <a:tr h="714376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자격조건</a:t>
                      </a: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협회 회장단 및</a:t>
                      </a:r>
                      <a:endParaRPr lang="en-US" altLang="ko-KR" sz="1400" b="1" dirty="0" smtClean="0">
                        <a:solidFill>
                          <a:srgbClr val="726A6C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부회장단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중기업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 이상</a:t>
                      </a:r>
                      <a:endParaRPr lang="en-US" altLang="ko-KR" sz="1400" b="1" dirty="0" smtClean="0">
                        <a:solidFill>
                          <a:srgbClr val="726A6C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(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자본금 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3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억원 이상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)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소기업 이상</a:t>
                      </a:r>
                      <a:endParaRPr lang="en-US" altLang="ko-KR" sz="1400" b="1" dirty="0" smtClean="0">
                        <a:solidFill>
                          <a:srgbClr val="726A6C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(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자본금 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3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억원 미만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)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-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ITS 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표준화 참관 목적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871069"/>
                  </a:ext>
                </a:extLst>
              </a:tr>
              <a:tr h="714376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기준구좌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 수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8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구좌 이상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3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구좌 이상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2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구좌 이상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-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신규 </a:t>
                      </a:r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참가사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 중 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1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구좌 납부 기관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2586"/>
                  </a:ext>
                </a:extLst>
              </a:tr>
              <a:tr h="714376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비고</a:t>
                      </a:r>
                    </a:p>
                  </a:txBody>
                  <a:tcPr marL="74295" marR="74295" marT="37148" marB="37148" anchor="ctr">
                    <a:lnL w="12700" cmpd="sng">
                      <a:noFill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최대 구좌 수는 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10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구좌를 넘을 수 없으며</a:t>
                      </a:r>
                      <a:endParaRPr lang="en-US" altLang="ko-KR" sz="1400" b="1" dirty="0" smtClean="0">
                        <a:solidFill>
                          <a:srgbClr val="726A6C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구좌 수의 조정은 협의를 통해 조정 가능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2017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년 이전</a:t>
                      </a:r>
                      <a:endParaRPr lang="en-US" altLang="ko-KR" sz="1400" b="1" dirty="0" smtClean="0">
                        <a:solidFill>
                          <a:srgbClr val="726A6C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사업참가사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 중 </a:t>
                      </a:r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1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구좌</a:t>
                      </a:r>
                      <a:endParaRPr lang="en-US" altLang="ko-KR" sz="1400" b="1" dirty="0" smtClean="0">
                        <a:solidFill>
                          <a:srgbClr val="726A6C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400" b="1" dirty="0" err="1" smtClean="0">
                          <a:solidFill>
                            <a:srgbClr val="726A6C"/>
                          </a:solidFill>
                        </a:rPr>
                        <a:t>납부기관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726A6C"/>
                          </a:solidFill>
                        </a:rPr>
                        <a:t>6</a:t>
                      </a:r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개월 간</a:t>
                      </a:r>
                      <a:endParaRPr lang="en-US" altLang="ko-KR" sz="1400" b="1" dirty="0" smtClean="0">
                        <a:solidFill>
                          <a:srgbClr val="726A6C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726A6C"/>
                          </a:solidFill>
                        </a:rPr>
                        <a:t>자격 유효</a:t>
                      </a:r>
                      <a:endParaRPr lang="ko-KR" altLang="en-US" sz="1400" b="1" dirty="0">
                        <a:solidFill>
                          <a:srgbClr val="726A6C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10979"/>
                  </a:ext>
                </a:extLst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>
            <a:off x="747041" y="3675998"/>
            <a:ext cx="107645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b="1" dirty="0">
                <a:solidFill>
                  <a:srgbClr val="726A6C"/>
                </a:solidFill>
              </a:rPr>
              <a:t>※ 1 </a:t>
            </a:r>
            <a:r>
              <a:rPr lang="ko-KR" altLang="en-US" sz="1400" b="1" dirty="0">
                <a:solidFill>
                  <a:srgbClr val="726A6C"/>
                </a:solidFill>
              </a:rPr>
              <a:t>구좌당 </a:t>
            </a:r>
            <a:r>
              <a:rPr lang="en-US" altLang="ko-KR" sz="1400" b="1" dirty="0">
                <a:solidFill>
                  <a:srgbClr val="726A6C"/>
                </a:solidFill>
              </a:rPr>
              <a:t>50</a:t>
            </a:r>
            <a:r>
              <a:rPr lang="ko-KR" altLang="en-US" sz="1400" b="1" dirty="0">
                <a:solidFill>
                  <a:srgbClr val="726A6C"/>
                </a:solidFill>
              </a:rPr>
              <a:t>만원</a:t>
            </a:r>
            <a:r>
              <a:rPr lang="en-US" altLang="ko-KR" sz="1400" b="1" dirty="0">
                <a:solidFill>
                  <a:srgbClr val="726A6C"/>
                </a:solidFill>
              </a:rPr>
              <a:t>(</a:t>
            </a:r>
            <a:r>
              <a:rPr lang="ko-KR" altLang="en-US" sz="1400" b="1" dirty="0">
                <a:solidFill>
                  <a:srgbClr val="726A6C"/>
                </a:solidFill>
              </a:rPr>
              <a:t>최대 </a:t>
            </a:r>
            <a:r>
              <a:rPr lang="en-US" altLang="ko-KR" sz="1400" b="1" dirty="0">
                <a:solidFill>
                  <a:srgbClr val="726A6C"/>
                </a:solidFill>
              </a:rPr>
              <a:t>10</a:t>
            </a:r>
            <a:r>
              <a:rPr lang="ko-KR" altLang="en-US" sz="1400" b="1" dirty="0">
                <a:solidFill>
                  <a:srgbClr val="726A6C"/>
                </a:solidFill>
              </a:rPr>
              <a:t>구좌 가능</a:t>
            </a:r>
            <a:r>
              <a:rPr lang="en-US" altLang="ko-KR" sz="1400" b="1" dirty="0">
                <a:solidFill>
                  <a:srgbClr val="726A6C"/>
                </a:solidFill>
              </a:rPr>
              <a:t>, </a:t>
            </a:r>
            <a:r>
              <a:rPr lang="ko-KR" altLang="en-US" sz="1400" b="1" dirty="0">
                <a:solidFill>
                  <a:srgbClr val="726A6C"/>
                </a:solidFill>
              </a:rPr>
              <a:t>회사 규모에 따른 등급별 최소 구좌 수 적용</a:t>
            </a:r>
            <a:r>
              <a:rPr lang="en-US" altLang="ko-KR" sz="1400" b="1" dirty="0">
                <a:solidFill>
                  <a:srgbClr val="726A6C"/>
                </a:solidFill>
              </a:rPr>
              <a:t>)</a:t>
            </a:r>
          </a:p>
          <a:p>
            <a:r>
              <a:rPr lang="en-US" altLang="ko-KR" sz="1400" b="1" dirty="0">
                <a:solidFill>
                  <a:srgbClr val="726A6C"/>
                </a:solidFill>
              </a:rPr>
              <a:t>※ 10</a:t>
            </a:r>
            <a:r>
              <a:rPr lang="ko-KR" altLang="en-US" sz="1400" b="1" dirty="0">
                <a:solidFill>
                  <a:srgbClr val="726A6C"/>
                </a:solidFill>
              </a:rPr>
              <a:t>년 이상 정규참가사에 총회 투표 구좌 수 </a:t>
            </a:r>
            <a:r>
              <a:rPr lang="en-US" altLang="ko-KR" sz="1400" b="1" dirty="0">
                <a:solidFill>
                  <a:srgbClr val="726A6C"/>
                </a:solidFill>
              </a:rPr>
              <a:t>1</a:t>
            </a:r>
            <a:r>
              <a:rPr lang="ko-KR" altLang="en-US" sz="1400" b="1" dirty="0">
                <a:solidFill>
                  <a:srgbClr val="726A6C"/>
                </a:solidFill>
              </a:rPr>
              <a:t>표 추가 부여</a:t>
            </a:r>
            <a:r>
              <a:rPr lang="en-US" altLang="ko-KR" sz="1400" b="1" dirty="0">
                <a:solidFill>
                  <a:srgbClr val="726A6C"/>
                </a:solidFill>
              </a:rPr>
              <a:t>(2016</a:t>
            </a:r>
            <a:r>
              <a:rPr lang="ko-KR" altLang="en-US" sz="1400" b="1" dirty="0">
                <a:solidFill>
                  <a:srgbClr val="726A6C"/>
                </a:solidFill>
              </a:rPr>
              <a:t>년 이후 적용</a:t>
            </a:r>
            <a:r>
              <a:rPr lang="en-US" altLang="ko-KR" sz="1400" b="1" dirty="0">
                <a:solidFill>
                  <a:srgbClr val="726A6C"/>
                </a:solidFill>
              </a:rPr>
              <a:t>)</a:t>
            </a:r>
          </a:p>
          <a:p>
            <a:r>
              <a:rPr lang="en-US" altLang="ko-KR" sz="1400" b="1" dirty="0">
                <a:solidFill>
                  <a:srgbClr val="726A6C"/>
                </a:solidFill>
              </a:rPr>
              <a:t>※ </a:t>
            </a:r>
            <a:r>
              <a:rPr lang="ko-KR" altLang="en-US" sz="1400" b="1" dirty="0">
                <a:solidFill>
                  <a:srgbClr val="726A6C"/>
                </a:solidFill>
              </a:rPr>
              <a:t>분담금은 계산서 발행이 아닌 영수증 또는 기부금 영수증으로 발행됨</a:t>
            </a:r>
          </a:p>
          <a:p>
            <a:r>
              <a:rPr lang="en-US" altLang="ko-KR" sz="1400" b="1" dirty="0">
                <a:solidFill>
                  <a:srgbClr val="726A6C"/>
                </a:solidFill>
              </a:rPr>
              <a:t>※ </a:t>
            </a:r>
            <a:r>
              <a:rPr lang="ko-KR" altLang="en-US" sz="1400" b="1" dirty="0">
                <a:solidFill>
                  <a:srgbClr val="726A6C"/>
                </a:solidFill>
              </a:rPr>
              <a:t>해당연도 </a:t>
            </a:r>
            <a:r>
              <a:rPr lang="en-US" altLang="ko-KR" sz="1400" b="1" dirty="0">
                <a:solidFill>
                  <a:srgbClr val="726A6C"/>
                </a:solidFill>
              </a:rPr>
              <a:t>2</a:t>
            </a:r>
            <a:r>
              <a:rPr lang="ko-KR" altLang="en-US" sz="1400" b="1" dirty="0">
                <a:solidFill>
                  <a:srgbClr val="726A6C"/>
                </a:solidFill>
              </a:rPr>
              <a:t>분기 이후 가입 시 해당연도 분담금은 </a:t>
            </a:r>
            <a:r>
              <a:rPr lang="ko-KR" altLang="en-US" sz="1400" b="1" dirty="0" err="1">
                <a:solidFill>
                  <a:srgbClr val="726A6C"/>
                </a:solidFill>
              </a:rPr>
              <a:t>납입기준</a:t>
            </a:r>
            <a:r>
              <a:rPr lang="ko-KR" altLang="en-US" sz="1400" b="1" dirty="0">
                <a:solidFill>
                  <a:srgbClr val="726A6C"/>
                </a:solidFill>
              </a:rPr>
              <a:t> </a:t>
            </a:r>
            <a:r>
              <a:rPr lang="en-US" altLang="ko-KR" sz="1400" b="1" dirty="0">
                <a:solidFill>
                  <a:srgbClr val="726A6C"/>
                </a:solidFill>
              </a:rPr>
              <a:t>50% </a:t>
            </a:r>
            <a:r>
              <a:rPr lang="ko-KR" altLang="en-US" sz="1400" b="1" dirty="0">
                <a:solidFill>
                  <a:srgbClr val="726A6C"/>
                </a:solidFill>
              </a:rPr>
              <a:t>적용</a:t>
            </a:r>
            <a:r>
              <a:rPr lang="en-US" altLang="ko-KR" sz="1400" b="1" dirty="0">
                <a:solidFill>
                  <a:srgbClr val="726A6C"/>
                </a:solidFill>
              </a:rPr>
              <a:t>(</a:t>
            </a:r>
            <a:r>
              <a:rPr lang="ko-KR" altLang="en-US" sz="1400" b="1" dirty="0">
                <a:solidFill>
                  <a:srgbClr val="726A6C"/>
                </a:solidFill>
              </a:rPr>
              <a:t>이후 기준금액 </a:t>
            </a:r>
            <a:r>
              <a:rPr lang="ko-KR" altLang="en-US" sz="1400" b="1" dirty="0" err="1">
                <a:solidFill>
                  <a:srgbClr val="726A6C"/>
                </a:solidFill>
              </a:rPr>
              <a:t>정상납부</a:t>
            </a:r>
            <a:r>
              <a:rPr lang="en-US" altLang="ko-KR" sz="1400" b="1" dirty="0">
                <a:solidFill>
                  <a:srgbClr val="726A6C"/>
                </a:solidFill>
              </a:rPr>
              <a:t>)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910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283</Words>
  <Application>Microsoft Office PowerPoint</Application>
  <PresentationFormat>A3 용지(297x420mm)</PresentationFormat>
  <Paragraphs>96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홍범</dc:creator>
  <cp:lastModifiedBy>이 홍범</cp:lastModifiedBy>
  <cp:revision>6</cp:revision>
  <dcterms:created xsi:type="dcterms:W3CDTF">2019-02-22T00:53:03Z</dcterms:created>
  <dcterms:modified xsi:type="dcterms:W3CDTF">2020-04-06T08:26:57Z</dcterms:modified>
</cp:coreProperties>
</file>